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BD84"/>
    <a:srgbClr val="C4F7AB"/>
    <a:srgbClr val="E6DCF5"/>
    <a:srgbClr val="F73BD8"/>
    <a:srgbClr val="F7EADF"/>
    <a:srgbClr val="ABF7BF"/>
    <a:srgbClr val="6FF292"/>
    <a:srgbClr val="46FA0F"/>
    <a:srgbClr val="F9FC3D"/>
    <a:srgbClr val="FAF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566" autoAdjust="0"/>
    <p:restoredTop sz="94660"/>
  </p:normalViewPr>
  <p:slideViewPr>
    <p:cSldViewPr snapToGrid="0">
      <p:cViewPr varScale="1">
        <p:scale>
          <a:sx n="51" d="100"/>
          <a:sy n="51" d="100"/>
        </p:scale>
        <p:origin x="6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19/05/2026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3FF498D-E787-DB52-D035-2E648E09EFC6}"/>
              </a:ext>
            </a:extLst>
          </p:cNvPr>
          <p:cNvSpPr txBox="1"/>
          <p:nvPr/>
        </p:nvSpPr>
        <p:spPr>
          <a:xfrm>
            <a:off x="3330792" y="386484"/>
            <a:ext cx="4348896" cy="30078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Literacy </a:t>
            </a:r>
          </a:p>
          <a:p>
            <a:r>
              <a:rPr lang="en-GB" sz="1300" b="1" dirty="0">
                <a:latin typeface="SassoonCRInfant" panose="02010503020300020003" pitchFamily="2" charset="0"/>
              </a:rPr>
              <a:t>Continue The bear and the piano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Oracy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Creative 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Coordination and Subordination.</a:t>
            </a:r>
          </a:p>
          <a:p>
            <a:r>
              <a:rPr lang="en-GB" sz="1300" b="1" dirty="0">
                <a:latin typeface="SassoonCRInfant" panose="02010503020300020003" pitchFamily="2" charset="0"/>
              </a:rPr>
              <a:t>The lost and found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Verb forms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Quest stories.</a:t>
            </a:r>
          </a:p>
          <a:p>
            <a:r>
              <a:rPr lang="en-GB" sz="1300" b="1" dirty="0">
                <a:latin typeface="SassoonCRInfant" panose="02010503020300020003" pitchFamily="2" charset="0"/>
              </a:rPr>
              <a:t>Instructions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Commas in list forms and continue to explore sentence types.</a:t>
            </a:r>
            <a:endParaRPr lang="en-GB" sz="1300" b="1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SPAG year 2;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Recapping pronouns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kern="10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Forming nouns using ‘-er’</a:t>
            </a:r>
            <a:endParaRPr lang="en-GB" sz="1200" kern="100" dirty="0">
              <a:effectLst/>
              <a:latin typeface="Sassoon Infant Std" panose="020B050302010303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AEE931-A8C0-D407-DABE-CCE48AA66EE0}"/>
              </a:ext>
            </a:extLst>
          </p:cNvPr>
          <p:cNvSpPr txBox="1"/>
          <p:nvPr/>
        </p:nvSpPr>
        <p:spPr>
          <a:xfrm>
            <a:off x="3330792" y="3642628"/>
            <a:ext cx="4348896" cy="2734082"/>
          </a:xfrm>
          <a:prstGeom prst="rect">
            <a:avLst/>
          </a:prstGeom>
          <a:solidFill>
            <a:srgbClr val="ABF7BF"/>
          </a:solidFill>
          <a:ln>
            <a:solidFill>
              <a:srgbClr val="46FA0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300" b="1" dirty="0">
                <a:latin typeface="Sassoon Infant Std" panose="020B0503020103030203"/>
                <a:cs typeface="Calibri"/>
              </a:rPr>
              <a:t>Maths</a:t>
            </a:r>
          </a:p>
          <a:p>
            <a:pPr>
              <a:spcAft>
                <a:spcPts val="800"/>
              </a:spcAft>
              <a:buNone/>
            </a:pPr>
            <a:r>
              <a:rPr lang="en-GB" sz="1400" b="1" dirty="0">
                <a:latin typeface="Sassoon Infant Std" panose="020B0503020103030203"/>
              </a:rPr>
              <a:t>Measurement: Mass, capacity and temperature: </a:t>
            </a:r>
          </a:p>
          <a:p>
            <a:pPr>
              <a:spcAft>
                <a:spcPts val="800"/>
              </a:spcAft>
              <a:buNone/>
            </a:pPr>
            <a:r>
              <a:rPr lang="en-GB" sz="1400" dirty="0">
                <a:latin typeface="Sassoon Infant Std" panose="020B0503020103030203"/>
              </a:rPr>
              <a:t>Measure in grams, kilograms. </a:t>
            </a:r>
          </a:p>
          <a:p>
            <a:pPr>
              <a:spcAft>
                <a:spcPts val="800"/>
              </a:spcAft>
              <a:buNone/>
            </a:pPr>
            <a:r>
              <a:rPr lang="en-GB" sz="1400" dirty="0">
                <a:latin typeface="Sassoon Infant Std" panose="020B0503020103030203"/>
              </a:rPr>
              <a:t>Compare volume and capacity. </a:t>
            </a:r>
          </a:p>
          <a:p>
            <a:pPr>
              <a:spcAft>
                <a:spcPts val="800"/>
              </a:spcAft>
              <a:buNone/>
            </a:pPr>
            <a:r>
              <a:rPr lang="en-GB" sz="1400" dirty="0">
                <a:latin typeface="Sassoon Infant Std" panose="020B0503020103030203"/>
              </a:rPr>
              <a:t>Measure in millilitres, litres. </a:t>
            </a:r>
          </a:p>
          <a:p>
            <a:pPr>
              <a:spcAft>
                <a:spcPts val="800"/>
              </a:spcAft>
              <a:buNone/>
            </a:pPr>
            <a:r>
              <a:rPr lang="en-GB" sz="1400" b="1" dirty="0">
                <a:latin typeface="Sassoon Infant Std" panose="020B0503020103030203"/>
              </a:rPr>
              <a:t>Temperature Geometry: Position and direction:</a:t>
            </a:r>
          </a:p>
          <a:p>
            <a:pPr>
              <a:spcAft>
                <a:spcPts val="800"/>
              </a:spcAft>
              <a:buNone/>
            </a:pPr>
            <a:r>
              <a:rPr lang="en-GB" sz="1400" dirty="0">
                <a:latin typeface="Sassoon Infant Std" panose="020B0503020103030203"/>
              </a:rPr>
              <a:t>Language of position. </a:t>
            </a:r>
          </a:p>
          <a:p>
            <a:pPr>
              <a:spcAft>
                <a:spcPts val="800"/>
              </a:spcAft>
              <a:buNone/>
            </a:pPr>
            <a:r>
              <a:rPr lang="en-GB" sz="1400" dirty="0">
                <a:latin typeface="Sassoon Infant Std" panose="020B0503020103030203"/>
              </a:rPr>
              <a:t>Describe movement describe turns and movements. </a:t>
            </a:r>
          </a:p>
          <a:p>
            <a:pPr>
              <a:spcAft>
                <a:spcPts val="800"/>
              </a:spcAft>
              <a:buNone/>
            </a:pPr>
            <a:r>
              <a:rPr lang="en-GB" sz="1400" b="1" dirty="0">
                <a:latin typeface="Sassoon Infant Std" panose="020B0503020103030203"/>
              </a:rPr>
              <a:t>Consolidation</a:t>
            </a:r>
            <a:endParaRPr lang="en-GB" sz="1100" b="1" kern="100" dirty="0">
              <a:effectLst/>
              <a:latin typeface="Sassoon Infant Std" panose="020B0503020103030203"/>
              <a:ea typeface="Aptos" panose="020B00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3F73-22B8-A366-52C3-7A046C1129ED}"/>
              </a:ext>
            </a:extLst>
          </p:cNvPr>
          <p:cNvSpPr txBox="1"/>
          <p:nvPr/>
        </p:nvSpPr>
        <p:spPr>
          <a:xfrm>
            <a:off x="7877439" y="3381491"/>
            <a:ext cx="1388189" cy="24929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300" b="1" dirty="0">
              <a:latin typeface="SassoonCRInfant" panose="02010503020300020003" pitchFamily="2" charset="0"/>
              <a:cs typeface="Calibri"/>
            </a:endParaRPr>
          </a:p>
          <a:p>
            <a:endParaRPr lang="en-GB" sz="1300" b="1" dirty="0">
              <a:latin typeface="SassoonCRInfant" panose="02010503020300020003" pitchFamily="2" charset="0"/>
              <a:cs typeface="Calibri"/>
            </a:endParaRPr>
          </a:p>
          <a:p>
            <a:endParaRPr lang="en-GB" sz="1300" b="1" dirty="0">
              <a:latin typeface="SassoonCRInfant" panose="02010503020300020003" pitchFamily="2" charset="0"/>
              <a:cs typeface="Calibri"/>
            </a:endParaRPr>
          </a:p>
          <a:p>
            <a:endParaRPr lang="en-GB" sz="1300" b="1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RE; year 1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Consolidation</a:t>
            </a: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RE; year 2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Consolidation</a:t>
            </a: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05CE8-20B7-D6AC-AF1C-C14544A7F118}"/>
              </a:ext>
            </a:extLst>
          </p:cNvPr>
          <p:cNvSpPr txBox="1"/>
          <p:nvPr/>
        </p:nvSpPr>
        <p:spPr>
          <a:xfrm>
            <a:off x="7877436" y="386484"/>
            <a:ext cx="4212247" cy="2733441"/>
          </a:xfrm>
          <a:prstGeom prst="rect">
            <a:avLst/>
          </a:prstGeom>
          <a:solidFill>
            <a:srgbClr val="FAF87D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Science </a:t>
            </a: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Living things and their habitat.</a:t>
            </a:r>
          </a:p>
          <a:p>
            <a:endParaRPr lang="en-GB" sz="1300" b="1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200" dirty="0"/>
              <a:t>- Recognise whether things are alive, dead or have never lived.</a:t>
            </a:r>
          </a:p>
          <a:p>
            <a:r>
              <a:rPr lang="en-GB" sz="1200" dirty="0"/>
              <a:t>· Identify different plants and animals and recognize that they are suited to their different habitats, including micro-habitats.</a:t>
            </a:r>
          </a:p>
          <a:p>
            <a:r>
              <a:rPr lang="en-GB" sz="1200" dirty="0"/>
              <a:t>· Recognise how different habitats provide for the basic needs of animals and plants.</a:t>
            </a:r>
          </a:p>
          <a:p>
            <a:r>
              <a:rPr lang="en-GB" sz="1200" dirty="0"/>
              <a:t>· Understand that animals get their food from other animals and/or from plants.</a:t>
            </a:r>
          </a:p>
          <a:p>
            <a:r>
              <a:rPr lang="en-GB" sz="1200" dirty="0"/>
              <a:t>· Recognise that a food chain is made of a series of plants and animals that eat each other and shows how energy is transferred from one organism to another via food.</a:t>
            </a:r>
          </a:p>
          <a:p>
            <a:pPr marL="342900" lvl="0" indent="-342900">
              <a:lnSpc>
                <a:spcPct val="115000"/>
              </a:lnSpc>
              <a:buFont typeface="Symbol" pitchFamily="2" charset="2"/>
              <a:buChar char=""/>
            </a:pP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84872-F64C-2432-6964-0CA1712E2CE2}"/>
              </a:ext>
            </a:extLst>
          </p:cNvPr>
          <p:cNvSpPr txBox="1"/>
          <p:nvPr/>
        </p:nvSpPr>
        <p:spPr>
          <a:xfrm>
            <a:off x="125601" y="5462643"/>
            <a:ext cx="3007440" cy="692497"/>
          </a:xfrm>
          <a:prstGeom prst="rect">
            <a:avLst/>
          </a:prstGeom>
          <a:solidFill>
            <a:srgbClr val="F7EADF"/>
          </a:solidFill>
          <a:ln>
            <a:solidFill>
              <a:srgbClr val="F73BD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cs typeface="Calibri"/>
              </a:rPr>
              <a:t>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Continue Bikeability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Sports day practice – Athletics.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A4E793-530C-9D99-3969-BFCC7E47BD40}"/>
              </a:ext>
            </a:extLst>
          </p:cNvPr>
          <p:cNvSpPr txBox="1"/>
          <p:nvPr/>
        </p:nvSpPr>
        <p:spPr>
          <a:xfrm>
            <a:off x="119840" y="3032660"/>
            <a:ext cx="3013201" cy="2308324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Art </a:t>
            </a:r>
          </a:p>
          <a:p>
            <a:r>
              <a:rPr lang="en-GB" sz="1400" b="1" dirty="0">
                <a:cs typeface="Calibri"/>
              </a:rPr>
              <a:t>Pointillism</a:t>
            </a:r>
          </a:p>
          <a:p>
            <a:pPr marL="285750" indent="-285750">
              <a:buFontTx/>
              <a:buChar char="-"/>
            </a:pPr>
            <a:r>
              <a:rPr lang="en-GB" sz="1300" dirty="0">
                <a:cs typeface="Calibri"/>
              </a:rPr>
              <a:t>Introduction to Pointillism</a:t>
            </a:r>
          </a:p>
          <a:p>
            <a:pPr marL="285750" indent="-285750">
              <a:buFontTx/>
              <a:buChar char="-"/>
            </a:pPr>
            <a:r>
              <a:rPr lang="en-GB" sz="1300" dirty="0">
                <a:cs typeface="Calibri"/>
              </a:rPr>
              <a:t>Artist Focus: Ana </a:t>
            </a:r>
            <a:r>
              <a:rPr lang="en-GB" sz="1300" dirty="0" err="1">
                <a:cs typeface="Calibri"/>
              </a:rPr>
              <a:t>Enshina</a:t>
            </a:r>
            <a:r>
              <a:rPr lang="en-GB" sz="1300" dirty="0">
                <a:cs typeface="Calibri"/>
              </a:rPr>
              <a:t> and George Seurat</a:t>
            </a:r>
          </a:p>
          <a:p>
            <a:pPr marL="285750" indent="-285750">
              <a:buFontTx/>
              <a:buChar char="-"/>
            </a:pPr>
            <a:r>
              <a:rPr lang="en-GB" sz="1300" dirty="0">
                <a:cs typeface="Calibri"/>
              </a:rPr>
              <a:t>Missing and texture through dots</a:t>
            </a:r>
          </a:p>
          <a:p>
            <a:pPr marL="285750" indent="-285750">
              <a:buFontTx/>
              <a:buChar char="-"/>
            </a:pPr>
            <a:r>
              <a:rPr lang="en-GB" sz="1300" dirty="0">
                <a:cs typeface="Calibri"/>
              </a:rPr>
              <a:t>Wildlife artwork in the style of Aboriginal Australian piece.</a:t>
            </a:r>
          </a:p>
          <a:p>
            <a:pPr marL="285750" indent="-285750">
              <a:buFontTx/>
              <a:buChar char="-"/>
            </a:pPr>
            <a:endParaRPr lang="en-GB" sz="1300" dirty="0">
              <a:cs typeface="Calibri"/>
            </a:endParaRPr>
          </a:p>
          <a:p>
            <a:r>
              <a:rPr lang="en-GB" sz="1300" dirty="0">
                <a:cs typeface="Calibri"/>
              </a:rPr>
              <a:t>End of term week of DT</a:t>
            </a:r>
          </a:p>
          <a:p>
            <a:r>
              <a:rPr lang="en-GB" sz="1300" dirty="0">
                <a:cs typeface="Calibri"/>
              </a:rPr>
              <a:t>Structures: A chair for the beach.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F7F25-2CBC-55A7-C169-CF574C525315}"/>
              </a:ext>
            </a:extLst>
          </p:cNvPr>
          <p:cNvSpPr txBox="1"/>
          <p:nvPr/>
        </p:nvSpPr>
        <p:spPr>
          <a:xfrm>
            <a:off x="119839" y="401474"/>
            <a:ext cx="3013202" cy="249299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Geography </a:t>
            </a: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Why do we love being by the seaside?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Physical and human features of seaside environments.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Importance of protecting living things at the seaside.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Describe popular activities.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Identify and describe rock pool habitats.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Seaside holidays through the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Compare to holiday destinations abroad.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FACA53-C8D3-A8E0-E86E-17028F9A9670}"/>
              </a:ext>
            </a:extLst>
          </p:cNvPr>
          <p:cNvSpPr txBox="1"/>
          <p:nvPr/>
        </p:nvSpPr>
        <p:spPr>
          <a:xfrm>
            <a:off x="-800328" y="-23370"/>
            <a:ext cx="7835973" cy="347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Term 6; Learning in Year 1 and 2 – Why do we like being by the seaside?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9381283" y="3381491"/>
            <a:ext cx="2708402" cy="1292662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Computing; year 1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Programming - animations</a:t>
            </a: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Computing; year 2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Programming - quizzes</a:t>
            </a: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CD74EC-EC6B-2AE9-D66A-D06FAA17AAC7}"/>
              </a:ext>
            </a:extLst>
          </p:cNvPr>
          <p:cNvSpPr txBox="1"/>
          <p:nvPr/>
        </p:nvSpPr>
        <p:spPr>
          <a:xfrm>
            <a:off x="15250990" y="14673148"/>
            <a:ext cx="45719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cs typeface="Calibri"/>
              </a:rPr>
              <a:t>Music</a:t>
            </a:r>
            <a:r>
              <a:rPr lang="en-GB" sz="1600" b="1" dirty="0">
                <a:cs typeface="Calibri"/>
              </a:rPr>
              <a:t> </a:t>
            </a:r>
          </a:p>
          <a:p>
            <a:endParaRPr lang="en-GB" sz="1600" b="1" dirty="0"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AE8E10C-670D-4EA3-479B-E8FA54951789}"/>
              </a:ext>
            </a:extLst>
          </p:cNvPr>
          <p:cNvSpPr txBox="1"/>
          <p:nvPr/>
        </p:nvSpPr>
        <p:spPr>
          <a:xfrm>
            <a:off x="9381282" y="4989686"/>
            <a:ext cx="2708402" cy="89255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Music</a:t>
            </a:r>
          </a:p>
          <a:p>
            <a:r>
              <a:rPr lang="en-GB" sz="1300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Pulse, rhythm and pitch in different styles of music. </a:t>
            </a:r>
          </a:p>
          <a:p>
            <a:endParaRPr lang="en-GB" sz="1300" dirty="0">
              <a:solidFill>
                <a:schemeClr val="tx1"/>
              </a:solidFill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CD1503-34A1-1C68-A474-D85BBCBCBEA7}"/>
              </a:ext>
            </a:extLst>
          </p:cNvPr>
          <p:cNvSpPr txBox="1"/>
          <p:nvPr/>
        </p:nvSpPr>
        <p:spPr>
          <a:xfrm>
            <a:off x="125601" y="6230887"/>
            <a:ext cx="3007440" cy="492443"/>
          </a:xfrm>
          <a:prstGeom prst="rect">
            <a:avLst/>
          </a:prstGeom>
          <a:solidFill>
            <a:srgbClr val="C4F7AB"/>
          </a:solidFill>
          <a:ln>
            <a:solidFill>
              <a:srgbClr val="95BD8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cs typeface="Calibri"/>
              </a:rPr>
              <a:t>Spanish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Food and drink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6A48467-4007-3413-088D-58F1095AE9FC}"/>
              </a:ext>
            </a:extLst>
          </p:cNvPr>
          <p:cNvSpPr txBox="1"/>
          <p:nvPr/>
        </p:nvSpPr>
        <p:spPr>
          <a:xfrm>
            <a:off x="7877437" y="6029572"/>
            <a:ext cx="4212247" cy="6924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PSHE</a:t>
            </a:r>
          </a:p>
          <a:p>
            <a:r>
              <a:rPr lang="en-GB" sz="1300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Following the character education and completing topics based on whole school assemblies..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0911BE-8ADC-3C5C-BE41-E8D96AC8E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6376" y="150460"/>
            <a:ext cx="658537" cy="90305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D852B0C-5100-0FD3-2210-FAEEAD440D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089" r="25301"/>
          <a:stretch>
            <a:fillRect/>
          </a:stretch>
        </p:blipFill>
        <p:spPr>
          <a:xfrm>
            <a:off x="6750079" y="1134279"/>
            <a:ext cx="1028483" cy="108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512</TotalTime>
  <Words>370</Words>
  <Application>Microsoft Office PowerPoint</Application>
  <PresentationFormat>Widescreen</PresentationFormat>
  <Paragraphs>73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Sassoon Infant Std</vt:lpstr>
      <vt:lpstr>SassoonCRInfant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Everest</dc:creator>
  <cp:lastModifiedBy>Lily Munns</cp:lastModifiedBy>
  <cp:revision>404</cp:revision>
  <dcterms:created xsi:type="dcterms:W3CDTF">2022-09-03T20:57:25Z</dcterms:created>
  <dcterms:modified xsi:type="dcterms:W3CDTF">2026-05-19T12:54:53Z</dcterms:modified>
</cp:coreProperties>
</file>