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5BD84"/>
    <a:srgbClr val="C4F7AB"/>
    <a:srgbClr val="E6DCF5"/>
    <a:srgbClr val="F73BD8"/>
    <a:srgbClr val="F7EADF"/>
    <a:srgbClr val="ABF7BF"/>
    <a:srgbClr val="6FF292"/>
    <a:srgbClr val="46FA0F"/>
    <a:srgbClr val="F9FC3D"/>
    <a:srgbClr val="FAF87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048" autoAdjust="0"/>
    <p:restoredTop sz="94660"/>
  </p:normalViewPr>
  <p:slideViewPr>
    <p:cSldViewPr snapToGrid="0">
      <p:cViewPr varScale="1">
        <p:scale>
          <a:sx n="80" d="100"/>
          <a:sy n="80" d="100"/>
        </p:scale>
        <p:origin x="269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21/04/2026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3FF498D-E787-DB52-D035-2E648E09EFC6}"/>
              </a:ext>
            </a:extLst>
          </p:cNvPr>
          <p:cNvSpPr txBox="1"/>
          <p:nvPr/>
        </p:nvSpPr>
        <p:spPr>
          <a:xfrm>
            <a:off x="3330792" y="386484"/>
            <a:ext cx="4348896" cy="310899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Literacy </a:t>
            </a:r>
          </a:p>
          <a:p>
            <a:r>
              <a:rPr lang="en-GB" sz="1300" b="1" dirty="0">
                <a:latin typeface="SassoonCRInfant" panose="02010503020300020003" pitchFamily="2" charset="0"/>
              </a:rPr>
              <a:t>Follow the moon home and </a:t>
            </a:r>
            <a:r>
              <a:rPr lang="en-GB" sz="1300" b="1" dirty="0" err="1">
                <a:latin typeface="SassoonCRInfant" panose="02010503020300020003" pitchFamily="2" charset="0"/>
              </a:rPr>
              <a:t>Manfish</a:t>
            </a:r>
            <a:endParaRPr lang="en-GB" sz="1300" b="1" dirty="0">
              <a:latin typeface="SassoonCRInfant" panose="02010503020300020003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Biographies and description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Introduce apostrophes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Conjunctions</a:t>
            </a:r>
          </a:p>
          <a:p>
            <a:r>
              <a:rPr lang="en-GB" sz="1300" b="1" dirty="0">
                <a:latin typeface="SassoonCRInfant" panose="02010503020300020003" pitchFamily="2" charset="0"/>
              </a:rPr>
              <a:t>The bear and the piano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Creative writing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Past and present tense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Coordination and subordination</a:t>
            </a:r>
          </a:p>
          <a:p>
            <a:r>
              <a:rPr lang="en-GB" sz="1300" b="1" dirty="0">
                <a:latin typeface="SassoonCRInfant" panose="02010503020300020003" pitchFamily="2" charset="0"/>
              </a:rPr>
              <a:t>Valerie bloom’s animal poems</a:t>
            </a:r>
          </a:p>
          <a:p>
            <a:r>
              <a:rPr lang="en-GB" sz="1300" dirty="0">
                <a:latin typeface="SassoonCRInfant" panose="02010503020300020003" pitchFamily="2" charset="0"/>
                <a:cs typeface="Calibri"/>
              </a:rPr>
              <a:t>Create noun phrases and write about </a:t>
            </a:r>
          </a:p>
          <a:p>
            <a:r>
              <a:rPr lang="en-GB" sz="1300" dirty="0">
                <a:latin typeface="SassoonCRInfant" panose="02010503020300020003" pitchFamily="2" charset="0"/>
                <a:cs typeface="Calibri"/>
              </a:rPr>
              <a:t>Characters.</a:t>
            </a:r>
          </a:p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SPAG year 2;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kern="100" dirty="0">
                <a:solidFill>
                  <a:srgbClr val="000000"/>
                </a:solidFill>
                <a:effectLst/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Adverbs, word classes, coordination, apostrophes, past and present tense.</a:t>
            </a:r>
            <a:endParaRPr lang="en-GB" sz="1200" kern="100" dirty="0">
              <a:effectLst/>
              <a:latin typeface="Sassoon Infant Std" panose="020B05030201030302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AEE931-A8C0-D407-DABE-CCE48AA66EE0}"/>
              </a:ext>
            </a:extLst>
          </p:cNvPr>
          <p:cNvSpPr txBox="1"/>
          <p:nvPr/>
        </p:nvSpPr>
        <p:spPr>
          <a:xfrm>
            <a:off x="3330792" y="3642628"/>
            <a:ext cx="4348896" cy="3145605"/>
          </a:xfrm>
          <a:prstGeom prst="rect">
            <a:avLst/>
          </a:prstGeom>
          <a:solidFill>
            <a:srgbClr val="ABF7BF"/>
          </a:solidFill>
          <a:ln>
            <a:solidFill>
              <a:srgbClr val="46FA0F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GB" sz="1300" b="1" dirty="0">
                <a:latin typeface="SassoonCRInfant" panose="02010503020300020003" pitchFamily="2" charset="0"/>
                <a:cs typeface="Calibri"/>
              </a:rPr>
              <a:t>Maths</a:t>
            </a:r>
          </a:p>
          <a:p>
            <a:pPr>
              <a:spcAft>
                <a:spcPts val="800"/>
              </a:spcAft>
              <a:buNone/>
            </a:pPr>
            <a:r>
              <a:rPr lang="en-GB" sz="1300" b="1" kern="100" dirty="0">
                <a:effectLst/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Number: Fractions: </a:t>
            </a:r>
            <a:endParaRPr lang="en-GB" sz="1300" kern="100" dirty="0">
              <a:effectLst/>
              <a:latin typeface="Sassoon Infant Std" panose="020B05030201030302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kern="100" dirty="0">
                <a:effectLst/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Parts and wholes, equal and unequal parts 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200" kern="100" dirty="0">
                <a:effectLst/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Recognise a quarter, half, three-quarters and third. </a:t>
            </a:r>
            <a:endParaRPr lang="en-GB" sz="1200" kern="100" dirty="0">
              <a:effectLst/>
              <a:latin typeface="Sassoon Infant Std" panose="020B05030201030302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</a:pPr>
            <a:r>
              <a:rPr lang="en-GB" sz="1200" kern="100" dirty="0">
                <a:effectLst/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Recognise the relationship of a half and two-quarters. 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300" b="1" kern="100" dirty="0">
                <a:effectLst/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Measurement: Money and Time:</a:t>
            </a:r>
            <a:endParaRPr lang="en-GB" sz="1300" kern="100" dirty="0">
              <a:effectLst/>
              <a:latin typeface="Sassoon Infant Std" panose="020B05030201030302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Count money – pence, pounds</a:t>
            </a:r>
            <a:endParaRPr lang="en-GB" sz="1100" kern="100" dirty="0">
              <a:effectLst/>
              <a:latin typeface="Sassoon Infant Std" panose="020B05030201030302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Choose notes and coins </a:t>
            </a:r>
            <a:endParaRPr lang="en-GB" sz="1100" kern="100" dirty="0">
              <a:effectLst/>
              <a:latin typeface="Sassoon Infant Std" panose="020B05030201030302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effectLst/>
                <a:latin typeface="Sassoon Infant Std" panose="020B0503020103030203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Compare and calculate amounts of money. </a:t>
            </a:r>
          </a:p>
          <a:p>
            <a:pPr>
              <a:lnSpc>
                <a:spcPct val="115000"/>
              </a:lnSpc>
              <a:spcAft>
                <a:spcPts val="800"/>
              </a:spcAft>
              <a:buNone/>
            </a:pPr>
            <a:r>
              <a:rPr lang="en-GB" sz="1100" kern="100" dirty="0">
                <a:latin typeface="Sassoon Infant Std" panose="020B0503020103030203" pitchFamily="34" charset="0"/>
                <a:ea typeface="Aptos" panose="020B0004020202020204" pitchFamily="34" charset="0"/>
                <a:cs typeface="Times New Roman" panose="02020603050405020304" pitchFamily="18" charset="0"/>
              </a:rPr>
              <a:t>Understand hours, minutes and seconds. Understand O’clock and half-past, quarter to and quarter past. </a:t>
            </a:r>
            <a:endParaRPr lang="en-GB" sz="1100" kern="100" dirty="0">
              <a:effectLst/>
              <a:latin typeface="Sassoon Infant Std" panose="020B0503020103030203" pitchFamily="34" charset="0"/>
              <a:ea typeface="Aptos" panose="020B00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FE83F73-22B8-A366-52C3-7A046C1129ED}"/>
              </a:ext>
            </a:extLst>
          </p:cNvPr>
          <p:cNvSpPr txBox="1"/>
          <p:nvPr/>
        </p:nvSpPr>
        <p:spPr>
          <a:xfrm>
            <a:off x="7890169" y="4041437"/>
            <a:ext cx="1388189" cy="269304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RE; year 1</a:t>
            </a:r>
          </a:p>
          <a:p>
            <a:r>
              <a:rPr lang="en-GB" sz="1300" dirty="0">
                <a:latin typeface="SassoonCRInfant" panose="02010503020300020003" pitchFamily="2" charset="0"/>
                <a:cs typeface="Calibri"/>
              </a:rPr>
              <a:t>How should we care for others and the world and why does it matter?</a:t>
            </a:r>
          </a:p>
          <a:p>
            <a:endParaRPr lang="en-GB" sz="1300" dirty="0">
              <a:latin typeface="SassoonCRInfant" panose="02010503020300020003" pitchFamily="2" charset="0"/>
              <a:cs typeface="Calibri"/>
            </a:endParaRPr>
          </a:p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RE; year 2</a:t>
            </a:r>
          </a:p>
          <a:p>
            <a:r>
              <a:rPr lang="en-GB" sz="1300" dirty="0">
                <a:latin typeface="SassoonCRInfant" panose="02010503020300020003" pitchFamily="2" charset="0"/>
                <a:cs typeface="Calibri"/>
              </a:rPr>
              <a:t>How should we care for others and the world and why does it matter?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7405CE8-20B7-D6AC-AF1C-C14544A7F118}"/>
              </a:ext>
            </a:extLst>
          </p:cNvPr>
          <p:cNvSpPr txBox="1"/>
          <p:nvPr/>
        </p:nvSpPr>
        <p:spPr>
          <a:xfrm>
            <a:off x="8052804" y="400557"/>
            <a:ext cx="4012958" cy="3439724"/>
          </a:xfrm>
          <a:prstGeom prst="rect">
            <a:avLst/>
          </a:prstGeom>
          <a:solidFill>
            <a:srgbClr val="FAF87D"/>
          </a:solidFill>
          <a:ln>
            <a:solidFill>
              <a:srgbClr val="FFFF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Science </a:t>
            </a:r>
          </a:p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Plants and seasonal changes part 2</a:t>
            </a:r>
          </a:p>
          <a:p>
            <a:endParaRPr lang="en-GB" sz="1300" b="1" dirty="0">
              <a:latin typeface="SassoonCRInfant" panose="02010503020300020003" pitchFamily="2" charset="0"/>
              <a:cs typeface="Calibri"/>
            </a:endParaRPr>
          </a:p>
          <a:p>
            <a:pPr marL="342900" lvl="0" indent="-342900">
              <a:lnSpc>
                <a:spcPct val="115000"/>
              </a:lnSpc>
              <a:buFont typeface="Symbol" pitchFamily="2" charset="2"/>
              <a:buChar char=""/>
            </a:pPr>
            <a:r>
              <a:rPr lang="en-GB" sz="1300" dirty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About the changes that happen each season, and the weather that each season brings.</a:t>
            </a:r>
          </a:p>
          <a:p>
            <a:pPr marL="342900" lvl="0" indent="-342900">
              <a:lnSpc>
                <a:spcPct val="115000"/>
              </a:lnSpc>
              <a:buFont typeface="Symbol" pitchFamily="2" charset="2"/>
              <a:buChar char=""/>
            </a:pPr>
            <a:r>
              <a:rPr lang="en-GB" sz="13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To recognise and name some common plants in the wild, and in our gardens. </a:t>
            </a:r>
          </a:p>
          <a:p>
            <a:pPr marL="342900" lvl="0" indent="-342900">
              <a:lnSpc>
                <a:spcPct val="115000"/>
              </a:lnSpc>
              <a:buFont typeface="Symbol" pitchFamily="2" charset="2"/>
              <a:buChar char=""/>
            </a:pPr>
            <a:r>
              <a:rPr lang="en-GB" sz="1300" dirty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To compare and contrast plants, describing their different parts and features.</a:t>
            </a:r>
          </a:p>
          <a:p>
            <a:pPr marL="342900" lvl="0" indent="-342900">
              <a:lnSpc>
                <a:spcPct val="115000"/>
              </a:lnSpc>
              <a:buFont typeface="Symbol" pitchFamily="2" charset="2"/>
              <a:buChar char=""/>
            </a:pPr>
            <a:r>
              <a:rPr lang="en-GB" sz="1300" dirty="0"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To observe changes over time as plants grow, including using magnifying glasses. </a:t>
            </a:r>
          </a:p>
          <a:p>
            <a:pPr marL="342900" lvl="0" indent="-342900">
              <a:lnSpc>
                <a:spcPct val="115000"/>
              </a:lnSpc>
              <a:buFont typeface="Symbol" pitchFamily="2" charset="2"/>
              <a:buChar char=""/>
            </a:pPr>
            <a:r>
              <a:rPr lang="en-GB" sz="1300" dirty="0">
                <a:effectLst/>
                <a:latin typeface="Calibri" panose="020F0502020204030204" pitchFamily="34" charset="0"/>
                <a:ea typeface="MS Mincho" panose="02020609040205080304" pitchFamily="49" charset="-128"/>
                <a:cs typeface="Times New Roman" panose="02020603050405020304" pitchFamily="18" charset="0"/>
              </a:rPr>
              <a:t>To draw diagrams and record information in charts tables.</a:t>
            </a:r>
          </a:p>
          <a:p>
            <a:pPr marL="342900" lvl="0" indent="-342900">
              <a:lnSpc>
                <a:spcPct val="115000"/>
              </a:lnSpc>
              <a:buFont typeface="Symbol" pitchFamily="2" charset="2"/>
              <a:buChar char=""/>
            </a:pPr>
            <a:endParaRPr lang="en-GB" sz="1300" dirty="0"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buFont typeface="Symbol" pitchFamily="2" charset="2"/>
              <a:buChar char=""/>
            </a:pPr>
            <a:endParaRPr lang="en-GB" sz="1300" dirty="0">
              <a:effectLst/>
              <a:latin typeface="Calibri" panose="020F0502020204030204" pitchFamily="34" charset="0"/>
              <a:ea typeface="MS Mincho" panose="02020609040205080304" pitchFamily="49" charset="-128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95C84872-F64C-2432-6964-0CA1712E2CE2}"/>
              </a:ext>
            </a:extLst>
          </p:cNvPr>
          <p:cNvSpPr txBox="1"/>
          <p:nvPr/>
        </p:nvSpPr>
        <p:spPr>
          <a:xfrm>
            <a:off x="112871" y="4908297"/>
            <a:ext cx="3007440" cy="692497"/>
          </a:xfrm>
          <a:prstGeom prst="rect">
            <a:avLst/>
          </a:prstGeom>
          <a:solidFill>
            <a:srgbClr val="F7EADF"/>
          </a:solidFill>
          <a:ln>
            <a:solidFill>
              <a:srgbClr val="F73BD8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cs typeface="Calibri"/>
              </a:rPr>
              <a:t>PE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Athletics part 1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 err="1">
                <a:latin typeface="SassoonCRInfant" panose="02010503020300020003" pitchFamily="2" charset="0"/>
                <a:cs typeface="Calibri"/>
              </a:rPr>
              <a:t>Bikeability</a:t>
            </a:r>
            <a:r>
              <a:rPr lang="en-GB" sz="1300" dirty="0">
                <a:latin typeface="SassoonCRInfant" panose="02010503020300020003" pitchFamily="2" charset="0"/>
                <a:cs typeface="Calibri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CA4E793-530C-9D99-3969-BFCC7E47BD40}"/>
              </a:ext>
            </a:extLst>
          </p:cNvPr>
          <p:cNvSpPr txBox="1"/>
          <p:nvPr/>
        </p:nvSpPr>
        <p:spPr>
          <a:xfrm>
            <a:off x="126238" y="2812581"/>
            <a:ext cx="3013201" cy="1954381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Art</a:t>
            </a:r>
          </a:p>
          <a:p>
            <a:r>
              <a:rPr lang="en-GB" sz="1400" b="1" dirty="0">
                <a:cs typeface="Calibri"/>
              </a:rPr>
              <a:t>Shape: Use shape in Artwork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Leah Bartholomew </a:t>
            </a:r>
          </a:p>
          <a:p>
            <a:pPr marL="285750" indent="-285750">
              <a:buFont typeface="Arial"/>
              <a:buChar char="•"/>
            </a:pPr>
            <a:r>
              <a:rPr lang="en-GB" sz="1400" dirty="0">
                <a:latin typeface="SassoonCRInfant" panose="02010503020300020003" pitchFamily="2" charset="0"/>
                <a:cs typeface="Calibri"/>
              </a:rPr>
              <a:t>Anthony Gormley </a:t>
            </a:r>
          </a:p>
          <a:p>
            <a:pPr marL="285750" indent="-285750">
              <a:buFont typeface="Arial"/>
              <a:buChar char="•"/>
            </a:pPr>
            <a:endParaRPr lang="en-GB" sz="1400" dirty="0">
              <a:latin typeface="SassoonCRInfant" panose="02010503020300020003" pitchFamily="2" charset="0"/>
              <a:cs typeface="Calibri"/>
            </a:endParaRPr>
          </a:p>
          <a:p>
            <a:endParaRPr lang="en-GB" sz="1300" dirty="0">
              <a:cs typeface="Calibri"/>
            </a:endParaRPr>
          </a:p>
          <a:p>
            <a:r>
              <a:rPr lang="en-GB" sz="1300" dirty="0">
                <a:cs typeface="Calibri"/>
              </a:rPr>
              <a:t>Create art based on different explorers, using shape and inspiration from two artists to create these artworks.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876F7F25-2CBC-55A7-C169-CF574C525315}"/>
              </a:ext>
            </a:extLst>
          </p:cNvPr>
          <p:cNvSpPr txBox="1"/>
          <p:nvPr/>
        </p:nvSpPr>
        <p:spPr>
          <a:xfrm>
            <a:off x="126238" y="400557"/>
            <a:ext cx="3013202" cy="229293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History </a:t>
            </a:r>
          </a:p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What does it take to be a great explorer?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Understand what an explorer Is and identify key qualities.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Identify and recognise Columbus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Give an account of Amy Johnson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Describe achievements of Ranulph Fiennes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Explain Neil Armstrongs achievements and Mars challenges.</a:t>
            </a:r>
          </a:p>
          <a:p>
            <a:endParaRPr lang="en-GB" sz="1300" dirty="0"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AFACA53-C8D3-A8E0-E86E-17028F9A9670}"/>
              </a:ext>
            </a:extLst>
          </p:cNvPr>
          <p:cNvSpPr txBox="1"/>
          <p:nvPr/>
        </p:nvSpPr>
        <p:spPr>
          <a:xfrm>
            <a:off x="-678429" y="-4428"/>
            <a:ext cx="7835973" cy="347660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/>
            <a:r>
              <a:rPr lang="en-GB" sz="1600" b="1" dirty="0">
                <a:latin typeface="SassoonCRInfant" panose="02010503020300020003" pitchFamily="2" charset="0"/>
                <a:cs typeface="Calibri"/>
              </a:rPr>
              <a:t>Term 5; Learning in Year 1 and 2 – What does it take to be a great explorer?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306E580F-C8F1-13CF-915A-E68D084EBB4B}"/>
              </a:ext>
            </a:extLst>
          </p:cNvPr>
          <p:cNvSpPr txBox="1"/>
          <p:nvPr/>
        </p:nvSpPr>
        <p:spPr>
          <a:xfrm>
            <a:off x="9357360" y="4056700"/>
            <a:ext cx="2708402" cy="1292662"/>
          </a:xfrm>
          <a:prstGeom prst="rect">
            <a:avLst/>
          </a:prstGeom>
          <a:solidFill>
            <a:srgbClr val="E6DCF5"/>
          </a:solidFill>
          <a:ln>
            <a:solidFill>
              <a:srgbClr val="7030A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Computing; year 1</a:t>
            </a:r>
          </a:p>
          <a:p>
            <a:r>
              <a:rPr lang="en-GB" sz="1300" dirty="0">
                <a:latin typeface="SassoonCRInfant" panose="02010503020300020003" pitchFamily="2" charset="0"/>
                <a:cs typeface="Calibri"/>
              </a:rPr>
              <a:t>Creating media – digital writing</a:t>
            </a:r>
          </a:p>
          <a:p>
            <a:endParaRPr lang="en-GB" sz="1300" dirty="0">
              <a:latin typeface="SassoonCRInfant" panose="02010503020300020003" pitchFamily="2" charset="0"/>
              <a:cs typeface="Calibri"/>
            </a:endParaRPr>
          </a:p>
          <a:p>
            <a:r>
              <a:rPr lang="en-GB" sz="1300" b="1" dirty="0">
                <a:latin typeface="SassoonCRInfant" panose="02010503020300020003" pitchFamily="2" charset="0"/>
                <a:cs typeface="Calibri"/>
              </a:rPr>
              <a:t>Computing; year 2</a:t>
            </a:r>
          </a:p>
          <a:p>
            <a:r>
              <a:rPr lang="en-GB" sz="1300" dirty="0">
                <a:latin typeface="SassoonCRInfant" panose="02010503020300020003" pitchFamily="2" charset="0"/>
                <a:cs typeface="Calibri"/>
              </a:rPr>
              <a:t>Creating media – digital music</a:t>
            </a:r>
          </a:p>
          <a:p>
            <a:endParaRPr lang="en-GB" sz="1300" dirty="0">
              <a:latin typeface="SassoonCRInfant" panose="02010503020300020003" pitchFamily="2" charset="0"/>
              <a:cs typeface="Calibri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8CD74EC-EC6B-2AE9-D66A-D06FAA17AAC7}"/>
              </a:ext>
            </a:extLst>
          </p:cNvPr>
          <p:cNvSpPr txBox="1"/>
          <p:nvPr/>
        </p:nvSpPr>
        <p:spPr>
          <a:xfrm>
            <a:off x="15250990" y="14673148"/>
            <a:ext cx="45719" cy="1815882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600" b="1" dirty="0">
                <a:solidFill>
                  <a:srgbClr val="FF0000"/>
                </a:solidFill>
                <a:cs typeface="Calibri"/>
              </a:rPr>
              <a:t>Music</a:t>
            </a:r>
            <a:r>
              <a:rPr lang="en-GB" sz="1600" b="1" dirty="0">
                <a:cs typeface="Calibri"/>
              </a:rPr>
              <a:t> </a:t>
            </a:r>
          </a:p>
          <a:p>
            <a:endParaRPr lang="en-GB" sz="1600" b="1" dirty="0">
              <a:cs typeface="Calibri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3AE8E10C-670D-4EA3-479B-E8FA54951789}"/>
              </a:ext>
            </a:extLst>
          </p:cNvPr>
          <p:cNvSpPr txBox="1"/>
          <p:nvPr/>
        </p:nvSpPr>
        <p:spPr>
          <a:xfrm>
            <a:off x="9357360" y="5465174"/>
            <a:ext cx="2708402" cy="129266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accent2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solidFill>
                  <a:schemeClr val="tx1"/>
                </a:solidFill>
                <a:latin typeface="SassoonCRInfant" panose="02010503020300020003" pitchFamily="2" charset="0"/>
                <a:cs typeface="Calibri"/>
              </a:rPr>
              <a:t>Music</a:t>
            </a:r>
          </a:p>
          <a:p>
            <a:r>
              <a:rPr lang="en-GB" sz="1300" dirty="0">
                <a:solidFill>
                  <a:schemeClr val="tx1"/>
                </a:solidFill>
                <a:latin typeface="SassoonCRInfant" panose="02010503020300020003" pitchFamily="2" charset="0"/>
                <a:cs typeface="Calibri"/>
              </a:rPr>
              <a:t>Friendship songs: learn songs off by heart. To know music has a steady pulse, rhythms from words. To know rhythms are different from a steady pulse.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6CD1503-34A1-1C68-A474-D85BBCBCBEA7}"/>
              </a:ext>
            </a:extLst>
          </p:cNvPr>
          <p:cNvSpPr txBox="1"/>
          <p:nvPr/>
        </p:nvSpPr>
        <p:spPr>
          <a:xfrm>
            <a:off x="112871" y="5742129"/>
            <a:ext cx="3007440" cy="492443"/>
          </a:xfrm>
          <a:prstGeom prst="rect">
            <a:avLst/>
          </a:prstGeom>
          <a:solidFill>
            <a:srgbClr val="C4F7AB"/>
          </a:solidFill>
          <a:ln>
            <a:solidFill>
              <a:srgbClr val="95BD84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300" b="1" dirty="0">
                <a:cs typeface="Calibri"/>
              </a:rPr>
              <a:t>Spanish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300" dirty="0">
                <a:latin typeface="SassoonCRInfant" panose="02010503020300020003" pitchFamily="2" charset="0"/>
                <a:cs typeface="Calibri"/>
              </a:rPr>
              <a:t>Animals, colours and sizes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DCC3A2-894E-45AC-3352-654C1F4FFD56}"/>
              </a:ext>
            </a:extLst>
          </p:cNvPr>
          <p:cNvSpPr txBox="1"/>
          <p:nvPr/>
        </p:nvSpPr>
        <p:spPr>
          <a:xfrm>
            <a:off x="126238" y="6364954"/>
            <a:ext cx="2994073" cy="43088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1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GB" sz="1100" b="1" dirty="0">
                <a:latin typeface="SassoonCRInfant" panose="02010503020300020003" pitchFamily="2" charset="0"/>
                <a:cs typeface="Calibri"/>
              </a:rPr>
              <a:t>Enrichment:</a:t>
            </a:r>
          </a:p>
          <a:p>
            <a:r>
              <a:rPr lang="en-GB" sz="1100" dirty="0">
                <a:latin typeface="SassoonCRInfant" panose="02010503020300020003" pitchFamily="2" charset="0"/>
                <a:cs typeface="Calibri"/>
              </a:rPr>
              <a:t>Greenwich Maritime Museum.</a:t>
            </a:r>
          </a:p>
        </p:txBody>
      </p:sp>
      <p:pic>
        <p:nvPicPr>
          <p:cNvPr id="1026" name="Picture 2" descr="Follow the Moon Home: A Tale of One Idea, Twenty Kids, and a Hundred Sea  Turtles eBook : Cousteau, Philippe, Hopkinson, Deborah, So, Meilo:  Amazon.co.uk: Kindle Store">
            <a:extLst>
              <a:ext uri="{FF2B5EF4-FFF2-40B4-BE49-F238E27FC236}">
                <a16:creationId xmlns:a16="http://schemas.microsoft.com/office/drawing/2014/main" id="{3A473431-7A28-1FD2-2650-DDCD4BE34C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842" y="172703"/>
            <a:ext cx="1058887" cy="1014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The Bear and the Piano by David Litchfield | Waterstones">
            <a:extLst>
              <a:ext uri="{FF2B5EF4-FFF2-40B4-BE49-F238E27FC236}">
                <a16:creationId xmlns:a16="http://schemas.microsoft.com/office/drawing/2014/main" id="{F328DC50-1E01-8F1B-8AC7-1C7BE35562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842" y="1301387"/>
            <a:ext cx="1080039" cy="14835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1031</TotalTime>
  <Words>406</Words>
  <Application>Microsoft Office PowerPoint</Application>
  <PresentationFormat>Widescreen</PresentationFormat>
  <Paragraphs>67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Sassoon Infant Std</vt:lpstr>
      <vt:lpstr>SassoonCRInfant</vt:lpstr>
      <vt:lpstr>Symbol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Rachel Everest</dc:creator>
  <cp:lastModifiedBy>Lily Munns</cp:lastModifiedBy>
  <cp:revision>404</cp:revision>
  <dcterms:created xsi:type="dcterms:W3CDTF">2022-09-03T20:57:25Z</dcterms:created>
  <dcterms:modified xsi:type="dcterms:W3CDTF">2026-04-21T13:30:14Z</dcterms:modified>
</cp:coreProperties>
</file>